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5"/>
  </p:notesMasterIdLst>
  <p:handoutMasterIdLst>
    <p:handoutMasterId r:id="rId86"/>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4" r:id="rId75"/>
    <p:sldId id="2076136790" r:id="rId76"/>
    <p:sldId id="2076136795" r:id="rId77"/>
    <p:sldId id="2076136796" r:id="rId78"/>
    <p:sldId id="2076136791" r:id="rId79"/>
    <p:sldId id="2076136792" r:id="rId80"/>
    <p:sldId id="2076136797" r:id="rId81"/>
    <p:sldId id="2076136686" r:id="rId82"/>
    <p:sldId id="2076136687" r:id="rId83"/>
    <p:sldId id="4367" r:id="rId8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4"/>
            <p14:sldId id="2076136790"/>
            <p14:sldId id="2076136795"/>
            <p14:sldId id="2076136796"/>
            <p14:sldId id="2076136791"/>
            <p14:sldId id="2076136792"/>
            <p14:sldId id="2076136797"/>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87273" autoAdjust="0"/>
  </p:normalViewPr>
  <p:slideViewPr>
    <p:cSldViewPr snapToGrid="0">
      <p:cViewPr varScale="1">
        <p:scale>
          <a:sx n="69" d="100"/>
          <a:sy n="69" d="100"/>
        </p:scale>
        <p:origin x="547"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viewProps" Target="viewProps.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commentAuthors" Target="commentAuthor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6CBA81-0DFD-4ED0-9709-1C9E23618DA7}">
      <dgm:prSet/>
      <dgm:spPr/>
      <dgm:t>
        <a:bodyPr/>
        <a:lstStyle/>
        <a:p>
          <a:r>
            <a:rPr lang="en-US" baseline="0" dirty="0"/>
            <a:t>Performance Capabilities</a:t>
          </a:r>
          <a:endParaRPr lang="en-US"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dirty="0"/>
            <a:t>Memory, CPU, I/O Performance capacities</a:t>
          </a:r>
          <a:endParaRPr lang="en-US" dirty="0"/>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dirty="0"/>
            <a:t>Indexes</a:t>
          </a:r>
          <a:endParaRPr lang="en-US" dirty="0"/>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dirty="0"/>
            <a:t>Columnstore Indexes</a:t>
          </a:r>
          <a:endParaRPr lang="en-US" dirty="0"/>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dirty="0"/>
            <a:t>In-Memory OLTP</a:t>
          </a:r>
          <a:endParaRPr lang="en-US" dirty="0"/>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dirty="0"/>
            <a:t>Partitions</a:t>
          </a:r>
          <a:endParaRPr lang="en-US" dirty="0"/>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F3CAE5BA-3F51-4A15-A67C-0CD911F0A040}">
      <dgm:prSet/>
      <dgm:spPr/>
      <dgm:t>
        <a:bodyPr/>
        <a:lstStyle/>
        <a:p>
          <a:r>
            <a:rPr lang="en-US" baseline="0" dirty="0"/>
            <a:t>Resource Governance</a:t>
          </a:r>
          <a:endParaRPr lang="en-US" dirty="0"/>
        </a:p>
      </dgm:t>
    </dgm:pt>
    <dgm:pt modelId="{DC3968D7-6D7C-4E49-9CF1-87263F3D820C}" type="parTrans" cxnId="{96DDB069-E234-4CD0-8492-9C36CE562F21}">
      <dgm:prSet/>
      <dgm:spPr/>
      <dgm:t>
        <a:bodyPr/>
        <a:lstStyle/>
        <a:p>
          <a:endParaRPr lang="en-US"/>
        </a:p>
      </dgm:t>
    </dgm:pt>
    <dgm:pt modelId="{DA033CF6-49FF-4F9B-8AA6-D95A1796EFA2}" type="sibTrans" cxnId="{96DDB069-E234-4CD0-8492-9C36CE562F21}">
      <dgm:prSet/>
      <dgm:spPr/>
      <dgm:t>
        <a:bodyPr/>
        <a:lstStyle/>
        <a:p>
          <a:endParaRPr lang="en-US"/>
        </a:p>
      </dgm:t>
    </dgm:pt>
    <dgm:pt modelId="{F42FEB95-83D9-444D-A81E-DAB52D1E1828}">
      <dgm:prSet/>
      <dgm:spPr/>
      <dgm:t>
        <a:bodyPr/>
        <a:lstStyle/>
        <a:p>
          <a:r>
            <a:rPr lang="en-US" baseline="0" dirty="0"/>
            <a:t>Intelligent Performance</a:t>
          </a:r>
          <a:endParaRPr lang="en-US" dirty="0"/>
        </a:p>
      </dgm:t>
    </dgm:pt>
    <dgm:pt modelId="{30A28394-0F1C-41A8-9CC9-BD116C726AF6}" type="parTrans" cxnId="{6C0F206F-3F3B-4CFD-82FB-CE7417FA9528}">
      <dgm:prSet/>
      <dgm:spPr/>
      <dgm:t>
        <a:bodyPr/>
        <a:lstStyle/>
        <a:p>
          <a:endParaRPr lang="en-US"/>
        </a:p>
      </dgm:t>
    </dgm:pt>
    <dgm:pt modelId="{FF51C4AF-04DA-44E6-A9CE-F5369DE7F7E5}" type="sibTrans" cxnId="{6C0F206F-3F3B-4CFD-82FB-CE7417FA9528}">
      <dgm:prSet/>
      <dgm:spPr/>
      <dgm:t>
        <a:bodyPr/>
        <a:lstStyle/>
        <a:p>
          <a:endParaRPr lang="en-US"/>
        </a:p>
      </dgm:t>
    </dgm:pt>
    <dgm:pt modelId="{8F672CFE-0619-43F6-B132-F5C30B16AD88}">
      <dgm:prSet/>
      <dgm:spPr/>
      <dgm:t>
        <a:bodyPr/>
        <a:lstStyle/>
        <a:p>
          <a:r>
            <a:rPr lang="en-US" baseline="0"/>
            <a:t>Performance Tasks</a:t>
          </a:r>
          <a:endParaRPr lang="en-US"/>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dirty="0"/>
            <a:t>Configuring and Maintaining for Performance</a:t>
          </a:r>
          <a:endParaRPr lang="en-US" dirty="0"/>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0">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10">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10">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10">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10">
        <dgm:presLayoutVars>
          <dgm:bulletEnabled val="1"/>
        </dgm:presLayoutVars>
      </dgm:prSet>
      <dgm:spPr/>
    </dgm:pt>
    <dgm:pt modelId="{CB12169B-1D51-47C7-B88B-E075428A8BB3}" type="pres">
      <dgm:prSet presAssocID="{D00972BE-044C-4EE6-A98E-8967ACAA92D4}" presName="aSpace2" presStyleCnt="0"/>
      <dgm:spPr/>
    </dgm:pt>
    <dgm:pt modelId="{B251C18C-D0DB-41E6-9224-B9A1EB88E3F9}" type="pres">
      <dgm:prSet presAssocID="{F3CAE5BA-3F51-4A15-A67C-0CD911F0A040}" presName="childNode" presStyleLbl="node1" presStyleIdx="5" presStyleCnt="10">
        <dgm:presLayoutVars>
          <dgm:bulletEnabled val="1"/>
        </dgm:presLayoutVars>
      </dgm:prSet>
      <dgm:spPr/>
    </dgm:pt>
    <dgm:pt modelId="{EB6FC65C-233E-4016-A2C9-922ED310F27A}" type="pres">
      <dgm:prSet presAssocID="{F3CAE5BA-3F51-4A15-A67C-0CD911F0A040}" presName="aSpace2" presStyleCnt="0"/>
      <dgm:spPr/>
    </dgm:pt>
    <dgm:pt modelId="{3A25E6A5-97FF-4631-AEC7-596FF73A6C72}" type="pres">
      <dgm:prSet presAssocID="{F42FEB95-83D9-444D-A81E-DAB52D1E1828}" presName="childNode" presStyleLbl="node1" presStyleIdx="6" presStyleCnt="10">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7" presStyleCnt="10">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8" presStyleCnt="10">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9" presStyleCnt="10">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2" destOrd="0" parTransId="{D915F4A1-0AAD-49A0-964B-1F26E6E73B69}" sibTransId="{D1B45958-851A-4145-8F8A-49C62DED494E}"/>
    <dgm:cxn modelId="{16233223-18C8-4B83-A71B-38A765635C3C}" type="presOf" srcId="{F3CAE5BA-3F51-4A15-A67C-0CD911F0A040}" destId="{B251C18C-D0DB-41E6-9224-B9A1EB88E3F9}" srcOrd="0" destOrd="0" presId="urn:microsoft.com/office/officeart/2005/8/layout/lProcess2"/>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1" destOrd="0" parTransId="{D2D3B24A-4633-463C-9581-B194C513F89E}" sibTransId="{6B30A7D1-63B1-4525-8D0C-745B56343057}"/>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96DDB069-E234-4CD0-8492-9C36CE562F21}" srcId="{796CBA81-0DFD-4ED0-9709-1C9E23618DA7}" destId="{F3CAE5BA-3F51-4A15-A67C-0CD911F0A040}" srcOrd="5" destOrd="0" parTransId="{DC3968D7-6D7C-4E49-9CF1-87263F3D820C}" sibTransId="{DA033CF6-49FF-4F9B-8AA6-D95A1796EFA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6"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1A5D543D-FF3F-482D-98B1-4FC863F8DACE}" type="presParOf" srcId="{459C19E2-7A8C-4762-8543-D5B674E4702C}" destId="{B251C18C-D0DB-41E6-9224-B9A1EB88E3F9}" srcOrd="10" destOrd="0" presId="urn:microsoft.com/office/officeart/2005/8/layout/lProcess2"/>
    <dgm:cxn modelId="{9C680891-F556-4E72-B192-6ACE895EEB3B}" type="presParOf" srcId="{459C19E2-7A8C-4762-8543-D5B674E4702C}" destId="{EB6FC65C-233E-4016-A2C9-922ED310F27A}" srcOrd="11" destOrd="0" presId="urn:microsoft.com/office/officeart/2005/8/layout/lProcess2"/>
    <dgm:cxn modelId="{88AA4680-BE18-474F-893F-D2383EA46EC7}" type="presParOf" srcId="{459C19E2-7A8C-4762-8543-D5B674E4702C}" destId="{3A25E6A5-97FF-4631-AEC7-596FF73A6C72}" srcOrd="12"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CD024C65-C271-4D1D-824B-7E0A26B74B28}" type="presParOf" srcId="{0FD87567-1E2F-41D8-B508-BC1DB3BB32F3}" destId="{E1BFE188-81D3-4B1F-8E18-914B1673D8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Capabilities</a:t>
          </a:r>
          <a:endParaRPr lang="en-US" sz="4200" kern="1200" dirty="0"/>
        </a:p>
      </dsp:txBody>
      <dsp:txXfrm>
        <a:off x="5514" y="0"/>
        <a:ext cx="5304814" cy="1613980"/>
      </dsp:txXfrm>
    </dsp:sp>
    <dsp:sp modelId="{0F7E9656-F688-4FC0-9571-B8631C59E4C8}">
      <dsp:nvSpPr>
        <dsp:cNvPr id="0" name=""/>
        <dsp:cNvSpPr/>
      </dsp:nvSpPr>
      <dsp:spPr>
        <a:xfrm>
          <a:off x="535996" y="161726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Memory, CPU, I/O Performance capacities</a:t>
          </a:r>
          <a:endParaRPr lang="en-US" sz="1700" kern="1200" dirty="0"/>
        </a:p>
      </dsp:txBody>
      <dsp:txXfrm>
        <a:off x="548899" y="1630166"/>
        <a:ext cx="4218045" cy="414728"/>
      </dsp:txXfrm>
    </dsp:sp>
    <dsp:sp modelId="{6C462A50-826D-4289-AE57-BA54ED8964A0}">
      <dsp:nvSpPr>
        <dsp:cNvPr id="0" name=""/>
        <dsp:cNvSpPr/>
      </dsp:nvSpPr>
      <dsp:spPr>
        <a:xfrm>
          <a:off x="535996" y="212557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Indexes</a:t>
          </a:r>
          <a:endParaRPr lang="en-US" sz="1700" kern="1200" dirty="0"/>
        </a:p>
      </dsp:txBody>
      <dsp:txXfrm>
        <a:off x="548899" y="2138476"/>
        <a:ext cx="4218045" cy="414728"/>
      </dsp:txXfrm>
    </dsp:sp>
    <dsp:sp modelId="{59D79E3B-BAEA-4832-AC6F-137CC20A2B8C}">
      <dsp:nvSpPr>
        <dsp:cNvPr id="0" name=""/>
        <dsp:cNvSpPr/>
      </dsp:nvSpPr>
      <dsp:spPr>
        <a:xfrm>
          <a:off x="535996" y="2633882"/>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Columnstore Indexes</a:t>
          </a:r>
          <a:endParaRPr lang="en-US" sz="1700" kern="1200" dirty="0"/>
        </a:p>
      </dsp:txBody>
      <dsp:txXfrm>
        <a:off x="548899" y="2646785"/>
        <a:ext cx="4218045" cy="414728"/>
      </dsp:txXfrm>
    </dsp:sp>
    <dsp:sp modelId="{9FE71608-91A2-4B99-A52E-C6787D921CB8}">
      <dsp:nvSpPr>
        <dsp:cNvPr id="0" name=""/>
        <dsp:cNvSpPr/>
      </dsp:nvSpPr>
      <dsp:spPr>
        <a:xfrm>
          <a:off x="535996" y="3142191"/>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In-Memory OLTP</a:t>
          </a:r>
          <a:endParaRPr lang="en-US" sz="1700" kern="1200" dirty="0"/>
        </a:p>
      </dsp:txBody>
      <dsp:txXfrm>
        <a:off x="548899" y="3155094"/>
        <a:ext cx="4218045" cy="414728"/>
      </dsp:txXfrm>
    </dsp:sp>
    <dsp:sp modelId="{368163DD-4CDF-4E9D-9A5C-9AD098C1553C}">
      <dsp:nvSpPr>
        <dsp:cNvPr id="0" name=""/>
        <dsp:cNvSpPr/>
      </dsp:nvSpPr>
      <dsp:spPr>
        <a:xfrm>
          <a:off x="535996" y="3650500"/>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Partitions</a:t>
          </a:r>
          <a:endParaRPr lang="en-US" sz="1700" kern="1200" dirty="0"/>
        </a:p>
      </dsp:txBody>
      <dsp:txXfrm>
        <a:off x="548899" y="3663403"/>
        <a:ext cx="4218045" cy="414728"/>
      </dsp:txXfrm>
    </dsp:sp>
    <dsp:sp modelId="{B251C18C-D0DB-41E6-9224-B9A1EB88E3F9}">
      <dsp:nvSpPr>
        <dsp:cNvPr id="0" name=""/>
        <dsp:cNvSpPr/>
      </dsp:nvSpPr>
      <dsp:spPr>
        <a:xfrm>
          <a:off x="535996" y="415880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Resource Governance</a:t>
          </a:r>
          <a:endParaRPr lang="en-US" sz="1700" kern="1200" dirty="0"/>
        </a:p>
      </dsp:txBody>
      <dsp:txXfrm>
        <a:off x="548899" y="4171712"/>
        <a:ext cx="4218045" cy="414728"/>
      </dsp:txXfrm>
    </dsp:sp>
    <dsp:sp modelId="{3A25E6A5-97FF-4631-AEC7-596FF73A6C72}">
      <dsp:nvSpPr>
        <dsp:cNvPr id="0" name=""/>
        <dsp:cNvSpPr/>
      </dsp:nvSpPr>
      <dsp:spPr>
        <a:xfrm>
          <a:off x="535996" y="466711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Intelligent Performance</a:t>
          </a:r>
          <a:endParaRPr lang="en-US" sz="1700" kern="1200" dirty="0"/>
        </a:p>
      </dsp:txBody>
      <dsp:txXfrm>
        <a:off x="548899" y="4680022"/>
        <a:ext cx="4218045" cy="414728"/>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Tasks</a:t>
          </a:r>
          <a:endParaRPr lang="en-US" sz="4200" kern="1200"/>
        </a:p>
      </dsp:txBody>
      <dsp:txXfrm>
        <a:off x="5708190" y="0"/>
        <a:ext cx="5304814" cy="1613980"/>
      </dsp:txXfrm>
    </dsp:sp>
    <dsp:sp modelId="{C12CFA77-6204-43F5-BE5F-CD024E8FF718}">
      <dsp:nvSpPr>
        <dsp:cNvPr id="0" name=""/>
        <dsp:cNvSpPr/>
      </dsp:nvSpPr>
      <dsp:spPr>
        <a:xfrm>
          <a:off x="6238672" y="1614439"/>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Configuring and Maintaining for Performance</a:t>
          </a:r>
          <a:endParaRPr lang="en-US" sz="1700" kern="1200" dirty="0"/>
        </a:p>
      </dsp:txBody>
      <dsp:txXfrm>
        <a:off x="6269629" y="1645396"/>
        <a:ext cx="4181937" cy="995027"/>
      </dsp:txXfrm>
    </dsp:sp>
    <dsp:sp modelId="{05BB5DD9-75D2-40FF-AA6C-B569CA094AA1}">
      <dsp:nvSpPr>
        <dsp:cNvPr id="0" name=""/>
        <dsp:cNvSpPr/>
      </dsp:nvSpPr>
      <dsp:spPr>
        <a:xfrm>
          <a:off x="6238672" y="2833987"/>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Monitoring and Troubleshooting Performance</a:t>
          </a:r>
          <a:endParaRPr lang="en-US" sz="1700" kern="1200"/>
        </a:p>
      </dsp:txBody>
      <dsp:txXfrm>
        <a:off x="6269629" y="2864944"/>
        <a:ext cx="4181937" cy="995027"/>
      </dsp:txXfrm>
    </dsp:sp>
    <dsp:sp modelId="{E1BFE188-81D3-4B1F-8E18-914B1673D891}">
      <dsp:nvSpPr>
        <dsp:cNvPr id="0" name=""/>
        <dsp:cNvSpPr/>
      </dsp:nvSpPr>
      <dsp:spPr>
        <a:xfrm>
          <a:off x="6238672" y="4053535"/>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Accelerating and Tuning Performance</a:t>
          </a:r>
          <a:endParaRPr lang="en-US" sz="1700" kern="1200"/>
        </a:p>
      </dsp:txBody>
      <dsp:txXfrm>
        <a:off x="6269629" y="4084492"/>
        <a:ext cx="4181937" cy="9950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2/16/2020 8:18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2/16/2020 8:18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some point evaluate EE specific edition features such as </a:t>
            </a:r>
            <a:r>
              <a:rPr lang="en-US" dirty="0" err="1"/>
              <a:t>bpool</a:t>
            </a:r>
            <a:r>
              <a:rPr lang="en-US" dirty="0"/>
              <a:t> ramp-up and large read-ahead.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2/16/2020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1494511760"/>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and 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4567404"/>
          </a:xfrm>
        </p:spPr>
        <p:txBody>
          <a:bodyPr/>
          <a:lstStyle/>
          <a:p>
            <a:r>
              <a:rPr lang="en-US" dirty="0"/>
              <a:t>Configuring Files and File Groups</a:t>
            </a:r>
          </a:p>
          <a:p>
            <a:r>
              <a:rPr lang="en-US" dirty="0"/>
              <a:t>Server Configuration</a:t>
            </a:r>
          </a:p>
          <a:p>
            <a:r>
              <a:rPr lang="en-US" dirty="0"/>
              <a:t>	Configuring Tempdb</a:t>
            </a:r>
          </a:p>
          <a:p>
            <a:r>
              <a:rPr lang="en-US" dirty="0"/>
              <a:t>Database Configuration</a:t>
            </a:r>
          </a:p>
          <a:p>
            <a:r>
              <a:rPr lang="en-US" dirty="0"/>
              <a:t>	Configuring MAXDOP</a:t>
            </a:r>
          </a:p>
          <a:p>
            <a:r>
              <a:rPr lang="en-US" dirty="0"/>
              <a:t>Maintaining Indexes</a:t>
            </a:r>
          </a:p>
          <a:p>
            <a:r>
              <a:rPr lang="en-US"/>
              <a:t>Maintaining Statistics</a:t>
            </a:r>
          </a:p>
          <a:p>
            <a:endParaRPr lang="en-US" dirty="0"/>
          </a:p>
          <a:p>
            <a:endParaRPr lang="en-US" dirty="0"/>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947952"/>
          </a:xfrm>
        </p:spPr>
        <p:txBody>
          <a:bodyPr/>
          <a:lstStyle/>
          <a:p>
            <a:r>
              <a:rPr lang="en-US" dirty="0"/>
              <a:t>Maintaining Indexes</a:t>
            </a:r>
          </a:p>
          <a:p>
            <a:r>
              <a:rPr lang="en-US" dirty="0"/>
              <a:t>Maintaining Statistics</a:t>
            </a:r>
          </a:p>
        </p:txBody>
      </p:sp>
    </p:spTree>
    <p:extLst>
      <p:ext uri="{BB962C8B-B14F-4D97-AF65-F5344CB8AC3E}">
        <p14:creationId xmlns:p14="http://schemas.microsoft.com/office/powerpoint/2010/main" val="1036484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3237809"/>
          </a:xfrm>
        </p:spPr>
        <p:txBody>
          <a:bodyPr/>
          <a:lstStyle/>
          <a:p>
            <a:pPr marL="457200" indent="-457200">
              <a:buFont typeface="Arial" panose="020B0604020202020204" pitchFamily="34" charset="0"/>
              <a:buChar char="•"/>
            </a:pPr>
            <a:r>
              <a:rPr lang="en-US" dirty="0"/>
              <a:t>Monitoring Resource Usage</a:t>
            </a:r>
          </a:p>
          <a:p>
            <a:pPr marL="685800" lvl="1" indent="-457200">
              <a:buFont typeface="Arial" panose="020B0604020202020204" pitchFamily="34" charset="0"/>
              <a:buChar char="•"/>
            </a:pPr>
            <a:r>
              <a:rPr lang="en-US" dirty="0"/>
              <a:t>Performance Monitor </a:t>
            </a:r>
            <a:r>
              <a:rPr lang="en-US" dirty="0">
                <a:sym typeface="Wingdings" panose="05000000000000000000" pitchFamily="2" charset="2"/>
              </a:rPr>
              <a:t> Azure Monitor</a:t>
            </a:r>
            <a:endParaRPr lang="en-US" dirty="0"/>
          </a:p>
          <a:p>
            <a:pPr marL="685800" lvl="1" indent="-457200">
              <a:buFont typeface="Arial" panose="020B0604020202020204" pitchFamily="34" charset="0"/>
              <a:buChar char="•"/>
            </a:pPr>
            <a:r>
              <a:rPr lang="en-US" dirty="0"/>
              <a:t>DMVs</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a:t>Debugging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PAGEIOLATCH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050340"/>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Automatic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982081"/>
          </a:xfrm>
        </p:spPr>
        <p:txBody>
          <a:bodyPr/>
          <a:lstStyle/>
          <a:p>
            <a:pPr marL="457200" indent="-457200">
              <a:buFontTx/>
              <a:buChar char="-"/>
            </a:pPr>
            <a:r>
              <a:rPr lang="en-US" dirty="0"/>
              <a:t>Index Recommendations</a:t>
            </a:r>
          </a:p>
          <a:p>
            <a:pPr marL="457200" indent="-457200">
              <a:buFontTx/>
              <a:buChar char="-"/>
            </a:pPr>
            <a:r>
              <a:rPr lang="en-US" dirty="0"/>
              <a:t>Parameterized Query Recommendations</a:t>
            </a:r>
          </a:p>
          <a:p>
            <a:pPr marL="457200" indent="-457200">
              <a:buFontTx/>
              <a:buChar char="-"/>
            </a:pPr>
            <a:r>
              <a:rPr lang="en-US" dirty="0"/>
              <a:t>Based on Query Store</a:t>
            </a:r>
          </a:p>
          <a:p>
            <a:pPr marL="457200" indent="-457200">
              <a:buFontTx/>
              <a:buChar char="-"/>
            </a:pPr>
            <a:r>
              <a:rPr lang="en-US" dirty="0"/>
              <a:t>View in DMVs and Azure Portal</a:t>
            </a:r>
          </a:p>
        </p:txBody>
      </p:sp>
    </p:spTree>
    <p:extLst>
      <p:ext uri="{BB962C8B-B14F-4D97-AF65-F5344CB8AC3E}">
        <p14:creationId xmlns:p14="http://schemas.microsoft.com/office/powerpoint/2010/main" val="11303605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14197</TotalTime>
  <Words>5773</Words>
  <Application>Microsoft Office PowerPoint</Application>
  <PresentationFormat>Widescreen</PresentationFormat>
  <Paragraphs>977</Paragraphs>
  <Slides>67</Slides>
  <Notes>26</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67</vt:i4>
      </vt:variant>
    </vt:vector>
  </HeadingPairs>
  <TitlesOfParts>
    <vt:vector size="91"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Configuring and Maintaining for Performance</vt:lpstr>
      <vt:lpstr>Maintaining for Performance</vt:lpstr>
      <vt:lpstr>Monitoring and Troubleshooting Performance</vt:lpstr>
      <vt:lpstr>Common Performance Scenarios</vt:lpstr>
      <vt:lpstr>New Performance Scenarios</vt:lpstr>
      <vt:lpstr>Accelerating and Tuning Performance</vt:lpstr>
      <vt:lpstr>Intelligent Performance</vt:lpstr>
      <vt:lpstr>Automatic Tuning with Azure SQL Database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64</cp:revision>
  <dcterms:created xsi:type="dcterms:W3CDTF">2018-08-10T17:04:28Z</dcterms:created>
  <dcterms:modified xsi:type="dcterms:W3CDTF">2020-02-17T02:26:07Z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